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Rock Salt"/>
      <p:regular r:id="rId11"/>
    </p:embeddedFont>
    <p:embeddedFont>
      <p:font typeface="Julee"/>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RockSalt-regular.fntdata"/><Relationship Id="rId10" Type="http://schemas.openxmlformats.org/officeDocument/2006/relationships/slide" Target="slides/slide6.xml"/><Relationship Id="rId12" Type="http://schemas.openxmlformats.org/officeDocument/2006/relationships/font" Target="fonts/Julee-regular.fnt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 name="Shape 30"/>
        <p:cNvGrpSpPr/>
        <p:nvPr/>
      </p:nvGrpSpPr>
      <p:grpSpPr>
        <a:xfrm>
          <a:off x="0" y="0"/>
          <a:ext cx="0" cy="0"/>
          <a:chOff x="0" y="0"/>
          <a:chExt cx="0" cy="0"/>
        </a:xfrm>
      </p:grpSpPr>
      <p:sp>
        <p:nvSpPr>
          <p:cNvPr id="31" name="Shape 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2" name="Shape 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 name="Shape 36"/>
        <p:cNvGrpSpPr/>
        <p:nvPr/>
      </p:nvGrpSpPr>
      <p:grpSpPr>
        <a:xfrm>
          <a:off x="0" y="0"/>
          <a:ext cx="0" cy="0"/>
          <a:chOff x="0" y="0"/>
          <a:chExt cx="0" cy="0"/>
        </a:xfrm>
      </p:grpSpPr>
      <p:sp>
        <p:nvSpPr>
          <p:cNvPr id="37" name="Shape 3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8" name="Shape 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b="1" lang="en"/>
              <a:t>Beauty</a:t>
            </a:r>
            <a:r>
              <a:rPr lang="en"/>
              <a:t> is a sensory experience that provides the viewer with pleasure or satisfaction.</a:t>
            </a:r>
          </a:p>
          <a:p>
            <a:pPr lvl="0" rtl="0">
              <a:spcBef>
                <a:spcPts val="0"/>
              </a:spcBef>
              <a:buNone/>
            </a:pPr>
            <a:r>
              <a:rPr b="1" lang="en"/>
              <a:t> Aethetics</a:t>
            </a:r>
            <a:r>
              <a:rPr lang="en"/>
              <a:t> is </a:t>
            </a:r>
            <a:r>
              <a:rPr lang="en">
                <a:solidFill>
                  <a:srgbClr val="222222"/>
                </a:solidFill>
                <a:highlight>
                  <a:srgbClr val="FFFFFF"/>
                </a:highlight>
              </a:rPr>
              <a:t>a branch of philosophy that deals with the principles of beauty and artistic taste. The study of aesthetics is the study of why different people find different things beautiful. This is why different cultures have different ideas of beauty. (America vs Burma) </a:t>
            </a:r>
          </a:p>
          <a:p>
            <a:pPr lvl="0" rtl="0">
              <a:spcBef>
                <a:spcPts val="0"/>
              </a:spcBef>
              <a:buNone/>
            </a:pPr>
            <a:r>
              <a:rPr lang="en">
                <a:solidFill>
                  <a:srgbClr val="222222"/>
                </a:solidFill>
                <a:highlight>
                  <a:srgbClr val="FFFFFF"/>
                </a:highlight>
              </a:rPr>
              <a:t>When Americans think of a beautiful woman, they often think of someone like the woman on the left.</a:t>
            </a:r>
          </a:p>
          <a:p>
            <a:pPr lvl="0" rtl="0">
              <a:spcBef>
                <a:spcPts val="0"/>
              </a:spcBef>
              <a:buNone/>
            </a:pPr>
            <a:r>
              <a:rPr lang="en">
                <a:solidFill>
                  <a:srgbClr val="222222"/>
                </a:solidFill>
                <a:highlight>
                  <a:srgbClr val="FFFFFF"/>
                </a:highlight>
              </a:rPr>
              <a:t>But in Burma, the woman on the right would be considered beautiful because of her elongated neck, the markings on her face, the colors in her head wrap, etc.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46" name="Shape 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It can be difficult to explain why you like something without saying “I don’t know, I just do.” </a:t>
            </a:r>
          </a:p>
          <a:p>
            <a:pPr lvl="0" rtl="0">
              <a:spcBef>
                <a:spcPts val="0"/>
              </a:spcBef>
              <a:buNone/>
            </a:pPr>
            <a:r>
              <a:rPr lang="en"/>
              <a:t>Use examples of art around the room to model this for them.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Do you enjoy this piece of artwork?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This is the history behind the Picasso’s </a:t>
            </a:r>
            <a:r>
              <a:rPr i="1" lang="en"/>
              <a:t>Guernica</a:t>
            </a:r>
            <a:r>
              <a:rPr lang="en"/>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solidFill>
                  <a:schemeClr val="dk1"/>
                </a:solidFill>
              </a:rPr>
              <a:t>Now, based on the historical context for the painting, do you appreciated the artwork?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685800" y="1583342"/>
            <a:ext cx="7772400" cy="1159856"/>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1" name="Shape 11"/>
          <p:cNvSpPr txBox="1"/>
          <p:nvPr>
            <p:ph idx="1" type="subTitle"/>
          </p:nvPr>
        </p:nvSpPr>
        <p:spPr>
          <a:xfrm>
            <a:off x="685800" y="2840053"/>
            <a:ext cx="7772400" cy="784737"/>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
        <p:nvSpPr>
          <p:cNvPr id="12" name="Shape 12"/>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x="0" y="0"/>
          <a:ext cx="0" cy="0"/>
          <a:chOff x="0" y="0"/>
          <a:chExt cx="0" cy="0"/>
        </a:xfrm>
      </p:grpSpPr>
      <p:sp>
        <p:nvSpPr>
          <p:cNvPr id="14" name="Shape 14"/>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5" name="Shape 15"/>
          <p:cNvSpPr txBox="1"/>
          <p:nvPr>
            <p:ph idx="1" type="body"/>
          </p:nvPr>
        </p:nvSpPr>
        <p:spPr>
          <a:xfrm>
            <a:off x="457200" y="1200150"/>
            <a:ext cx="8229600"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x="0" y="0"/>
          <a:ext cx="0" cy="0"/>
          <a:chOff x="0" y="0"/>
          <a:chExt cx="0" cy="0"/>
        </a:xfrm>
      </p:grpSpPr>
      <p:sp>
        <p:nvSpPr>
          <p:cNvPr id="18" name="Shape 18"/>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457200"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2" type="body"/>
          </p:nvPr>
        </p:nvSpPr>
        <p:spPr>
          <a:xfrm>
            <a:off x="4692273"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2" name="Shape 22"/>
        <p:cNvGrpSpPr/>
        <p:nvPr/>
      </p:nvGrpSpPr>
      <p:grpSpPr>
        <a:xfrm>
          <a:off x="0" y="0"/>
          <a:ext cx="0" cy="0"/>
          <a:chOff x="0" y="0"/>
          <a:chExt cx="0" cy="0"/>
        </a:xfrm>
      </p:grpSpPr>
      <p:sp>
        <p:nvSpPr>
          <p:cNvPr id="23" name="Shape 23"/>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5" name="Shape 25"/>
        <p:cNvGrpSpPr/>
        <p:nvPr/>
      </p:nvGrpSpPr>
      <p:grpSpPr>
        <a:xfrm>
          <a:off x="0" y="0"/>
          <a:ext cx="0" cy="0"/>
          <a:chOff x="0" y="0"/>
          <a:chExt cx="0" cy="0"/>
        </a:xfrm>
      </p:grpSpPr>
      <p:sp>
        <p:nvSpPr>
          <p:cNvPr id="26" name="Shape 26"/>
          <p:cNvSpPr txBox="1"/>
          <p:nvPr>
            <p:ph idx="1" type="body"/>
          </p:nvPr>
        </p:nvSpPr>
        <p:spPr>
          <a:xfrm>
            <a:off x="457200" y="4406309"/>
            <a:ext cx="8229600" cy="519520"/>
          </a:xfrm>
          <a:prstGeom prst="rect">
            <a:avLst/>
          </a:prstGeom>
        </p:spPr>
        <p:txBody>
          <a:bodyPr anchorCtr="0" anchor="t" bIns="91425" lIns="91425" rIns="91425" tIns="91425"/>
          <a:lstStyle>
            <a:lvl1pPr lvl="0" algn="ctr">
              <a:spcBef>
                <a:spcPts val="360"/>
              </a:spcBef>
              <a:buSzPct val="100000"/>
              <a:buNone/>
              <a:defRPr sz="1800"/>
            </a:lvl1pPr>
          </a:lstStyle>
          <a:p/>
        </p:txBody>
      </p:sp>
      <p:sp>
        <p:nvSpPr>
          <p:cNvPr id="27" name="Shape 27"/>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x="0" y="0"/>
          <a:ext cx="0" cy="0"/>
          <a:chOff x="0" y="0"/>
          <a:chExt cx="0" cy="0"/>
        </a:xfrm>
      </p:grpSpPr>
      <p:sp>
        <p:nvSpPr>
          <p:cNvPr id="29" name="Shape 29"/>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25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7" name="Shape 7"/>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p:txBody>
      </p:sp>
      <p:sp>
        <p:nvSpPr>
          <p:cNvPr id="8" name="Shape 8"/>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1.png"/><Relationship Id="rId4" Type="http://schemas.openxmlformats.org/officeDocument/2006/relationships/image" Target="../media/image0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x="0" y="0"/>
          <a:ext cx="0" cy="0"/>
          <a:chOff x="0" y="0"/>
          <a:chExt cx="0" cy="0"/>
        </a:xfrm>
      </p:grpSpPr>
      <p:sp>
        <p:nvSpPr>
          <p:cNvPr id="34" name="Shape 34"/>
          <p:cNvSpPr txBox="1"/>
          <p:nvPr>
            <p:ph type="ctrTitle"/>
          </p:nvPr>
        </p:nvSpPr>
        <p:spPr>
          <a:xfrm>
            <a:off x="685800" y="1583342"/>
            <a:ext cx="7772400" cy="1159856"/>
          </a:xfrm>
          <a:prstGeom prst="rect">
            <a:avLst/>
          </a:prstGeom>
        </p:spPr>
        <p:txBody>
          <a:bodyPr anchorCtr="0" anchor="b" bIns="91425" lIns="91425" rIns="91425" tIns="91425">
            <a:noAutofit/>
          </a:bodyPr>
          <a:lstStyle/>
          <a:p>
            <a:pPr lvl="0">
              <a:spcBef>
                <a:spcPts val="0"/>
              </a:spcBef>
              <a:buNone/>
            </a:pPr>
            <a:r>
              <a:rPr lang="en"/>
              <a:t>What is Aesthetics?</a:t>
            </a:r>
          </a:p>
        </p:txBody>
      </p:sp>
      <p:sp>
        <p:nvSpPr>
          <p:cNvPr id="35" name="Shape 35"/>
          <p:cNvSpPr txBox="1"/>
          <p:nvPr>
            <p:ph idx="1" type="subTitle"/>
          </p:nvPr>
        </p:nvSpPr>
        <p:spPr>
          <a:xfrm>
            <a:off x="685800" y="2840053"/>
            <a:ext cx="7772400" cy="784737"/>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x="0" y="0"/>
          <a:ext cx="0" cy="0"/>
          <a:chOff x="0" y="0"/>
          <a:chExt cx="0" cy="0"/>
        </a:xfrm>
      </p:grpSpPr>
      <p:sp>
        <p:nvSpPr>
          <p:cNvPr id="40" name="Shape 40"/>
          <p:cNvSpPr txBox="1"/>
          <p:nvPr>
            <p:ph type="title"/>
          </p:nvPr>
        </p:nvSpPr>
        <p:spPr>
          <a:xfrm>
            <a:off x="278950" y="40928"/>
            <a:ext cx="8229600" cy="857400"/>
          </a:xfrm>
          <a:prstGeom prst="rect">
            <a:avLst/>
          </a:prstGeom>
        </p:spPr>
        <p:txBody>
          <a:bodyPr anchorCtr="0" anchor="b" bIns="91425" lIns="91425" rIns="91425" tIns="91425">
            <a:noAutofit/>
          </a:bodyPr>
          <a:lstStyle/>
          <a:p>
            <a:pPr lvl="0" rtl="0">
              <a:spcBef>
                <a:spcPts val="0"/>
              </a:spcBef>
              <a:buNone/>
            </a:pPr>
            <a:r>
              <a:rPr lang="en"/>
              <a:t>Aesthetics:</a:t>
            </a:r>
          </a:p>
        </p:txBody>
      </p:sp>
      <p:sp>
        <p:nvSpPr>
          <p:cNvPr id="41" name="Shape 41"/>
          <p:cNvSpPr txBox="1"/>
          <p:nvPr>
            <p:ph idx="1" type="body"/>
          </p:nvPr>
        </p:nvSpPr>
        <p:spPr>
          <a:xfrm>
            <a:off x="322100" y="619025"/>
            <a:ext cx="8229600" cy="4344299"/>
          </a:xfrm>
          <a:prstGeom prst="rect">
            <a:avLst/>
          </a:prstGeom>
        </p:spPr>
        <p:txBody>
          <a:bodyPr anchorCtr="0" anchor="t" bIns="91425" lIns="91425" rIns="91425" tIns="91425">
            <a:noAutofit/>
          </a:bodyPr>
          <a:lstStyle/>
          <a:p>
            <a:pPr lvl="0" rtl="0">
              <a:spcBef>
                <a:spcPts val="0"/>
              </a:spcBef>
              <a:buNone/>
            </a:pPr>
            <a:r>
              <a:rPr lang="en" sz="2400"/>
              <a:t>What is beauty?</a:t>
            </a:r>
          </a:p>
          <a:p>
            <a:pPr lvl="0" rtl="0">
              <a:spcBef>
                <a:spcPts val="0"/>
              </a:spcBef>
              <a:buNone/>
            </a:pPr>
            <a:r>
              <a:t/>
            </a:r>
            <a:endParaRPr sz="2400"/>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sz="2400"/>
          </a:p>
          <a:p>
            <a:pPr lvl="0" rtl="0">
              <a:spcBef>
                <a:spcPts val="0"/>
              </a:spcBef>
              <a:buNone/>
            </a:pPr>
            <a:r>
              <a:rPr lang="en" sz="2400"/>
              <a:t>Why do we find certain things more beautiful than others?</a:t>
            </a:r>
            <a:r>
              <a:rPr lang="en"/>
              <a:t>  </a:t>
            </a:r>
          </a:p>
          <a:p>
            <a:pPr lvl="0" rtl="0">
              <a:spcBef>
                <a:spcPts val="0"/>
              </a:spcBef>
              <a:buNone/>
            </a:pPr>
            <a:r>
              <a:t/>
            </a:r>
            <a:endParaRPr/>
          </a:p>
        </p:txBody>
      </p:sp>
      <p:pic>
        <p:nvPicPr>
          <p:cNvPr id="42" name="Shape 42"/>
          <p:cNvPicPr preferRelativeResize="0"/>
          <p:nvPr/>
        </p:nvPicPr>
        <p:blipFill>
          <a:blip r:embed="rId3">
            <a:alphaModFix/>
          </a:blip>
          <a:stretch>
            <a:fillRect/>
          </a:stretch>
        </p:blipFill>
        <p:spPr>
          <a:xfrm>
            <a:off x="135075" y="1350600"/>
            <a:ext cx="5955599" cy="2770849"/>
          </a:xfrm>
          <a:prstGeom prst="rect">
            <a:avLst/>
          </a:prstGeom>
          <a:noFill/>
          <a:ln>
            <a:noFill/>
          </a:ln>
        </p:spPr>
      </p:pic>
      <p:pic>
        <p:nvPicPr>
          <p:cNvPr id="43" name="Shape 43"/>
          <p:cNvPicPr preferRelativeResize="0"/>
          <p:nvPr/>
        </p:nvPicPr>
        <p:blipFill>
          <a:blip r:embed="rId4">
            <a:alphaModFix/>
          </a:blip>
          <a:stretch>
            <a:fillRect/>
          </a:stretch>
        </p:blipFill>
        <p:spPr>
          <a:xfrm>
            <a:off x="6242000" y="1059825"/>
            <a:ext cx="2559349" cy="31232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title"/>
          </p:nvPr>
        </p:nvSpPr>
        <p:spPr>
          <a:xfrm>
            <a:off x="161550" y="0"/>
            <a:ext cx="8820899" cy="857400"/>
          </a:xfrm>
          <a:prstGeom prst="rect">
            <a:avLst/>
          </a:prstGeom>
        </p:spPr>
        <p:txBody>
          <a:bodyPr anchorCtr="0" anchor="b" bIns="91425" lIns="91425" rIns="91425" tIns="91425">
            <a:noAutofit/>
          </a:bodyPr>
          <a:lstStyle/>
          <a:p>
            <a:pPr lvl="0" rtl="0">
              <a:spcBef>
                <a:spcPts val="0"/>
              </a:spcBef>
              <a:buNone/>
            </a:pPr>
            <a:r>
              <a:rPr lang="en"/>
              <a:t>Aesthetics in Art: WHY Do you Like It?</a:t>
            </a:r>
          </a:p>
        </p:txBody>
      </p:sp>
      <p:sp>
        <p:nvSpPr>
          <p:cNvPr id="49" name="Shape 49"/>
          <p:cNvSpPr txBox="1"/>
          <p:nvPr>
            <p:ph idx="1" type="body"/>
          </p:nvPr>
        </p:nvSpPr>
        <p:spPr>
          <a:xfrm>
            <a:off x="399550" y="765350"/>
            <a:ext cx="8532299" cy="4152299"/>
          </a:xfrm>
          <a:prstGeom prst="rect">
            <a:avLst/>
          </a:prstGeom>
        </p:spPr>
        <p:txBody>
          <a:bodyPr anchorCtr="0" anchor="t" bIns="91425" lIns="91425" rIns="91425" tIns="91425">
            <a:noAutofit/>
          </a:bodyPr>
          <a:lstStyle/>
          <a:p>
            <a:pPr indent="-228600" lvl="0" marL="457200" rtl="0">
              <a:spcBef>
                <a:spcPts val="0"/>
              </a:spcBef>
              <a:buAutoNum type="arabicParenR"/>
            </a:pPr>
            <a:r>
              <a:rPr b="1" lang="en"/>
              <a:t>Personal</a:t>
            </a:r>
            <a:r>
              <a:rPr lang="en"/>
              <a:t> - Based on experiences you have  had </a:t>
            </a:r>
            <a:r>
              <a:rPr i="1" lang="en" sz="2000"/>
              <a:t>(Reminds me of when I …)</a:t>
            </a:r>
          </a:p>
          <a:p>
            <a:pPr lvl="0" rtl="0">
              <a:spcBef>
                <a:spcPts val="0"/>
              </a:spcBef>
              <a:buNone/>
            </a:pPr>
            <a:r>
              <a:t/>
            </a:r>
            <a:endParaRPr i="1" sz="2400"/>
          </a:p>
          <a:p>
            <a:pPr indent="-228600" lvl="0" marL="457200" rtl="0">
              <a:spcBef>
                <a:spcPts val="0"/>
              </a:spcBef>
              <a:buAutoNum type="arabicParenR"/>
            </a:pPr>
            <a:r>
              <a:rPr b="1" lang="en"/>
              <a:t>Formal</a:t>
            </a:r>
            <a:r>
              <a:rPr lang="en"/>
              <a:t> - Based on elements and Principles of Art &amp; Design </a:t>
            </a:r>
            <a:r>
              <a:rPr i="1" lang="en" sz="2000"/>
              <a:t>(I like the way colors, lines, shapes, etc are used)</a:t>
            </a:r>
          </a:p>
          <a:p>
            <a:pPr lvl="0" rtl="0">
              <a:spcBef>
                <a:spcPts val="0"/>
              </a:spcBef>
              <a:buNone/>
            </a:pPr>
            <a:r>
              <a:t/>
            </a:r>
            <a:endParaRPr i="1" sz="2400"/>
          </a:p>
          <a:p>
            <a:pPr indent="-228600" lvl="0" marL="457200" rtl="0">
              <a:spcBef>
                <a:spcPts val="0"/>
              </a:spcBef>
              <a:buAutoNum type="arabicParenR"/>
            </a:pPr>
            <a:r>
              <a:rPr b="1" lang="en"/>
              <a:t>Contextual </a:t>
            </a:r>
            <a:r>
              <a:rPr lang="en"/>
              <a:t>- Historical &amp; Cultural significance </a:t>
            </a:r>
            <a:r>
              <a:rPr i="1" lang="en" sz="2000"/>
              <a:t>(Reminds me of what I already know about …)</a:t>
            </a:r>
            <a:r>
              <a:rPr lang="en" sz="2000"/>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idx="1" type="body"/>
          </p:nvPr>
        </p:nvSpPr>
        <p:spPr>
          <a:xfrm>
            <a:off x="5099350" y="3418250"/>
            <a:ext cx="3318299" cy="816300"/>
          </a:xfrm>
          <a:prstGeom prst="rect">
            <a:avLst/>
          </a:prstGeom>
        </p:spPr>
        <p:txBody>
          <a:bodyPr anchorCtr="0" anchor="t" bIns="91425" lIns="91425" rIns="91425" tIns="91425">
            <a:noAutofit/>
          </a:bodyPr>
          <a:lstStyle/>
          <a:p>
            <a:pPr lvl="0" rtl="0" algn="ctr">
              <a:spcBef>
                <a:spcPts val="0"/>
              </a:spcBef>
              <a:buNone/>
            </a:pPr>
            <a:r>
              <a:t/>
            </a:r>
            <a:endParaRPr sz="1800"/>
          </a:p>
          <a:p>
            <a:pPr lvl="0" rtl="0" algn="ctr">
              <a:spcBef>
                <a:spcPts val="0"/>
              </a:spcBef>
              <a:buNone/>
            </a:pPr>
            <a:r>
              <a:rPr i="1" lang="en" sz="1800"/>
              <a:t>“Guernica”</a:t>
            </a:r>
            <a:r>
              <a:rPr lang="en" sz="1800"/>
              <a:t> Pablo Picasso</a:t>
            </a:r>
          </a:p>
        </p:txBody>
      </p:sp>
      <p:sp>
        <p:nvSpPr>
          <p:cNvPr id="55" name="Shape 55"/>
          <p:cNvSpPr txBox="1"/>
          <p:nvPr>
            <p:ph idx="1" type="body"/>
          </p:nvPr>
        </p:nvSpPr>
        <p:spPr>
          <a:xfrm>
            <a:off x="228000" y="-138175"/>
            <a:ext cx="8687999" cy="816300"/>
          </a:xfrm>
          <a:prstGeom prst="rect">
            <a:avLst/>
          </a:prstGeom>
          <a:ln>
            <a:noFill/>
          </a:ln>
        </p:spPr>
        <p:txBody>
          <a:bodyPr anchorCtr="0" anchor="t" bIns="91425" lIns="91425" rIns="91425" tIns="91425">
            <a:noAutofit/>
          </a:bodyPr>
          <a:lstStyle/>
          <a:p>
            <a:pPr lvl="0" rtl="0" algn="ctr">
              <a:lnSpc>
                <a:spcPct val="115000"/>
              </a:lnSpc>
              <a:spcBef>
                <a:spcPts val="0"/>
              </a:spcBef>
              <a:buNone/>
            </a:pPr>
            <a:r>
              <a:rPr lang="en">
                <a:solidFill>
                  <a:srgbClr val="000000"/>
                </a:solidFill>
              </a:rPr>
              <a:t>Do you like this painting? Why or why not?</a:t>
            </a:r>
            <a:r>
              <a:rPr lang="en">
                <a:solidFill>
                  <a:srgbClr val="B45F06"/>
                </a:solidFill>
              </a:rPr>
              <a:t>  </a:t>
            </a:r>
          </a:p>
        </p:txBody>
      </p:sp>
      <p:sp>
        <p:nvSpPr>
          <p:cNvPr id="56" name="Shape 56"/>
          <p:cNvSpPr txBox="1"/>
          <p:nvPr/>
        </p:nvSpPr>
        <p:spPr>
          <a:xfrm>
            <a:off x="633475" y="4172000"/>
            <a:ext cx="7999199" cy="1172699"/>
          </a:xfrm>
          <a:prstGeom prst="rect">
            <a:avLst/>
          </a:prstGeom>
          <a:noFill/>
          <a:ln>
            <a:noFill/>
          </a:ln>
        </p:spPr>
        <p:txBody>
          <a:bodyPr anchorCtr="0" anchor="ctr" bIns="91425" lIns="91425" rIns="91425" tIns="91425">
            <a:noAutofit/>
          </a:bodyPr>
          <a:lstStyle/>
          <a:p>
            <a:pPr lvl="0" rtl="0">
              <a:lnSpc>
                <a:spcPct val="115000"/>
              </a:lnSpc>
              <a:spcBef>
                <a:spcPts val="600"/>
              </a:spcBef>
              <a:buNone/>
            </a:pPr>
            <a:r>
              <a:rPr lang="en" sz="2400"/>
              <a:t>Is it because of how it looks, what it reminded you of or because you know the historical events around this time?</a:t>
            </a:r>
          </a:p>
          <a:p>
            <a:pPr lvl="0" rtl="0">
              <a:spcBef>
                <a:spcPts val="0"/>
              </a:spcBef>
              <a:buNone/>
            </a:pPr>
            <a:r>
              <a:t/>
            </a:r>
            <a:endParaRPr/>
          </a:p>
        </p:txBody>
      </p:sp>
      <p:pic>
        <p:nvPicPr>
          <p:cNvPr id="57" name="Shape 57"/>
          <p:cNvPicPr preferRelativeResize="0"/>
          <p:nvPr/>
        </p:nvPicPr>
        <p:blipFill>
          <a:blip r:embed="rId3">
            <a:alphaModFix/>
          </a:blip>
          <a:stretch>
            <a:fillRect/>
          </a:stretch>
        </p:blipFill>
        <p:spPr>
          <a:xfrm>
            <a:off x="805312" y="555026"/>
            <a:ext cx="7533374" cy="335154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6370975" y="-316075"/>
            <a:ext cx="2669099" cy="4966200"/>
          </a:xfrm>
          <a:prstGeom prst="rect">
            <a:avLst/>
          </a:prstGeom>
        </p:spPr>
        <p:txBody>
          <a:bodyPr anchorCtr="0" anchor="b" bIns="91425" lIns="91425" rIns="91425" tIns="91425">
            <a:noAutofit/>
          </a:bodyPr>
          <a:lstStyle/>
          <a:p>
            <a:pPr lvl="0" rtl="0">
              <a:spcBef>
                <a:spcPts val="0"/>
              </a:spcBef>
              <a:buNone/>
            </a:pPr>
            <a:r>
              <a:rPr b="0" lang="en" sz="2000"/>
              <a:t>1936: Civil War in Spain, led by General Franco to overthrow government.</a:t>
            </a:r>
          </a:p>
          <a:p>
            <a:pPr lvl="0" rtl="0">
              <a:spcBef>
                <a:spcPts val="0"/>
              </a:spcBef>
              <a:buNone/>
            </a:pPr>
            <a:r>
              <a:t/>
            </a:r>
            <a:endParaRPr b="0" sz="2000"/>
          </a:p>
          <a:p>
            <a:pPr lvl="0" rtl="0">
              <a:spcBef>
                <a:spcPts val="0"/>
              </a:spcBef>
              <a:buNone/>
            </a:pPr>
            <a:r>
              <a:rPr b="0" lang="en" sz="2000"/>
              <a:t>April 26, 1937:</a:t>
            </a:r>
          </a:p>
          <a:p>
            <a:pPr lvl="0" rtl="0">
              <a:spcBef>
                <a:spcPts val="0"/>
              </a:spcBef>
              <a:buNone/>
            </a:pPr>
            <a:r>
              <a:rPr b="0" lang="en" sz="2000"/>
              <a:t>German bombers in </a:t>
            </a:r>
          </a:p>
          <a:p>
            <a:pPr lvl="0" rtl="0">
              <a:spcBef>
                <a:spcPts val="0"/>
              </a:spcBef>
              <a:buNone/>
            </a:pPr>
            <a:r>
              <a:rPr b="0" lang="en" sz="2000"/>
              <a:t>Spanish town. </a:t>
            </a:r>
          </a:p>
          <a:p>
            <a:pPr lvl="0" rtl="0">
              <a:spcBef>
                <a:spcPts val="0"/>
              </a:spcBef>
              <a:buNone/>
            </a:pPr>
            <a:r>
              <a:rPr b="0" lang="en" sz="2000"/>
              <a:t>Experimental warfare (How much would it take to bomb a city to oblivion?)</a:t>
            </a:r>
          </a:p>
        </p:txBody>
      </p:sp>
      <p:pic>
        <p:nvPicPr>
          <p:cNvPr id="63" name="Shape 63"/>
          <p:cNvPicPr preferRelativeResize="0"/>
          <p:nvPr/>
        </p:nvPicPr>
        <p:blipFill>
          <a:blip r:embed="rId3">
            <a:alphaModFix/>
          </a:blip>
          <a:stretch>
            <a:fillRect/>
          </a:stretch>
        </p:blipFill>
        <p:spPr>
          <a:xfrm>
            <a:off x="102250" y="246575"/>
            <a:ext cx="6268725" cy="46503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idx="1" type="body"/>
          </p:nvPr>
        </p:nvSpPr>
        <p:spPr>
          <a:xfrm>
            <a:off x="119000" y="2668475"/>
            <a:ext cx="8900399" cy="2426399"/>
          </a:xfrm>
          <a:prstGeom prst="rect">
            <a:avLst/>
          </a:prstGeom>
        </p:spPr>
        <p:txBody>
          <a:bodyPr anchorCtr="0" anchor="t" bIns="91425" lIns="91425" rIns="91425" tIns="91425">
            <a:noAutofit/>
          </a:bodyPr>
          <a:lstStyle/>
          <a:p>
            <a:pPr lvl="0" rtl="0" algn="ctr">
              <a:lnSpc>
                <a:spcPct val="115000"/>
              </a:lnSpc>
              <a:spcBef>
                <a:spcPts val="0"/>
              </a:spcBef>
              <a:buNone/>
            </a:pPr>
            <a:r>
              <a:rPr lang="en" sz="2200">
                <a:solidFill>
                  <a:srgbClr val="000000"/>
                </a:solidFill>
              </a:rPr>
              <a:t>Three ways to consider Aesthetics in Art</a:t>
            </a:r>
          </a:p>
          <a:p>
            <a:pPr indent="-228600" lvl="0" marL="457200" rtl="0">
              <a:lnSpc>
                <a:spcPct val="115000"/>
              </a:lnSpc>
              <a:spcBef>
                <a:spcPts val="0"/>
              </a:spcBef>
              <a:buClr>
                <a:srgbClr val="000000"/>
              </a:buClr>
            </a:pPr>
            <a:r>
              <a:rPr b="1" lang="en">
                <a:solidFill>
                  <a:srgbClr val="000000"/>
                </a:solidFill>
              </a:rPr>
              <a:t>Formal</a:t>
            </a:r>
            <a:r>
              <a:rPr lang="en">
                <a:solidFill>
                  <a:srgbClr val="000000"/>
                </a:solidFill>
              </a:rPr>
              <a:t> - </a:t>
            </a:r>
            <a:r>
              <a:rPr lang="en" sz="2400">
                <a:solidFill>
                  <a:srgbClr val="000000"/>
                </a:solidFill>
              </a:rPr>
              <a:t>Elements/Principles (like colors or shapes)</a:t>
            </a:r>
          </a:p>
          <a:p>
            <a:pPr indent="-228600" lvl="0" marL="457200" rtl="0">
              <a:lnSpc>
                <a:spcPct val="115000"/>
              </a:lnSpc>
              <a:spcBef>
                <a:spcPts val="0"/>
              </a:spcBef>
              <a:buClr>
                <a:srgbClr val="000000"/>
              </a:buClr>
            </a:pPr>
            <a:r>
              <a:rPr b="1" lang="en">
                <a:solidFill>
                  <a:srgbClr val="000000"/>
                </a:solidFill>
              </a:rPr>
              <a:t>Personal </a:t>
            </a:r>
            <a:r>
              <a:rPr lang="en">
                <a:solidFill>
                  <a:srgbClr val="000000"/>
                </a:solidFill>
              </a:rPr>
              <a:t>- </a:t>
            </a:r>
            <a:r>
              <a:rPr lang="en" sz="2400">
                <a:solidFill>
                  <a:srgbClr val="000000"/>
                </a:solidFill>
              </a:rPr>
              <a:t>Relates to your life experiences </a:t>
            </a:r>
          </a:p>
          <a:p>
            <a:pPr indent="-228600" lvl="0" marL="457200" rtl="0">
              <a:lnSpc>
                <a:spcPct val="115000"/>
              </a:lnSpc>
              <a:spcBef>
                <a:spcPts val="0"/>
              </a:spcBef>
            </a:pPr>
            <a:r>
              <a:rPr b="1" lang="en">
                <a:solidFill>
                  <a:srgbClr val="000000"/>
                </a:solidFill>
              </a:rPr>
              <a:t>Contextual</a:t>
            </a:r>
            <a:r>
              <a:rPr lang="en">
                <a:solidFill>
                  <a:srgbClr val="000000"/>
                </a:solidFill>
              </a:rPr>
              <a:t> - </a:t>
            </a:r>
            <a:r>
              <a:rPr lang="en" sz="2400">
                <a:solidFill>
                  <a:srgbClr val="000000"/>
                </a:solidFill>
              </a:rPr>
              <a:t>Historical &amp; cultural influences </a:t>
            </a:r>
          </a:p>
        </p:txBody>
      </p:sp>
      <p:pic>
        <p:nvPicPr>
          <p:cNvPr id="69" name="Shape 69"/>
          <p:cNvPicPr preferRelativeResize="0"/>
          <p:nvPr/>
        </p:nvPicPr>
        <p:blipFill>
          <a:blip r:embed="rId3">
            <a:alphaModFix/>
          </a:blip>
          <a:stretch>
            <a:fillRect/>
          </a:stretch>
        </p:blipFill>
        <p:spPr>
          <a:xfrm>
            <a:off x="1554500" y="240025"/>
            <a:ext cx="5828724" cy="2593200"/>
          </a:xfrm>
          <a:prstGeom prst="rect">
            <a:avLst/>
          </a:prstGeom>
          <a:noFill/>
          <a:ln>
            <a:noFill/>
          </a:ln>
        </p:spPr>
      </p:pic>
      <p:sp>
        <p:nvSpPr>
          <p:cNvPr id="70" name="Shape 70"/>
          <p:cNvSpPr txBox="1"/>
          <p:nvPr/>
        </p:nvSpPr>
        <p:spPr>
          <a:xfrm rot="-851992">
            <a:off x="-139787" y="648805"/>
            <a:ext cx="1834449" cy="1512337"/>
          </a:xfrm>
          <a:prstGeom prst="rect">
            <a:avLst/>
          </a:prstGeom>
          <a:noFill/>
          <a:ln>
            <a:noFill/>
          </a:ln>
        </p:spPr>
        <p:txBody>
          <a:bodyPr anchorCtr="0" anchor="ctr" bIns="91425" lIns="91425" rIns="91425" tIns="91425">
            <a:noAutofit/>
          </a:bodyPr>
          <a:lstStyle/>
          <a:p>
            <a:pPr lvl="0" rtl="0" algn="ctr">
              <a:spcBef>
                <a:spcPts val="0"/>
              </a:spcBef>
              <a:buNone/>
            </a:pPr>
            <a:r>
              <a:rPr b="1" lang="en" sz="3000">
                <a:latin typeface="Rock Salt"/>
                <a:ea typeface="Rock Salt"/>
                <a:cs typeface="Rock Salt"/>
                <a:sym typeface="Rock Salt"/>
              </a:rPr>
              <a:t>Love It!</a:t>
            </a:r>
          </a:p>
        </p:txBody>
      </p:sp>
      <p:sp>
        <p:nvSpPr>
          <p:cNvPr id="71" name="Shape 71"/>
          <p:cNvSpPr txBox="1"/>
          <p:nvPr/>
        </p:nvSpPr>
        <p:spPr>
          <a:xfrm rot="1512187">
            <a:off x="7256129" y="736797"/>
            <a:ext cx="1834541" cy="1512191"/>
          </a:xfrm>
          <a:prstGeom prst="rect">
            <a:avLst/>
          </a:prstGeom>
          <a:noFill/>
          <a:ln>
            <a:noFill/>
          </a:ln>
        </p:spPr>
        <p:txBody>
          <a:bodyPr anchorCtr="0" anchor="ctr" bIns="91425" lIns="91425" rIns="91425" tIns="91425">
            <a:noAutofit/>
          </a:bodyPr>
          <a:lstStyle/>
          <a:p>
            <a:pPr lvl="0" rtl="0" algn="ctr">
              <a:spcBef>
                <a:spcPts val="0"/>
              </a:spcBef>
              <a:buNone/>
            </a:pPr>
            <a:r>
              <a:rPr b="1" lang="en" sz="4000">
                <a:latin typeface="Julee"/>
                <a:ea typeface="Julee"/>
                <a:cs typeface="Julee"/>
                <a:sym typeface="Julee"/>
              </a:rPr>
              <a:t>Hate It!</a:t>
            </a:r>
          </a:p>
        </p:txBody>
      </p:sp>
    </p:spTree>
  </p:cSld>
  <p:clrMapOvr>
    <a:masterClrMapping/>
  </p:clrMapOvr>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